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3" r:id="rId4"/>
    <p:sldId id="264" r:id="rId5"/>
    <p:sldId id="265" r:id="rId6"/>
    <p:sldId id="256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5" autoAdjust="0"/>
    <p:restoredTop sz="92507"/>
  </p:normalViewPr>
  <p:slideViewPr>
    <p:cSldViewPr snapToGrid="0" snapToObjects="1">
      <p:cViewPr>
        <p:scale>
          <a:sx n="201" d="100"/>
          <a:sy n="201" d="100"/>
        </p:scale>
        <p:origin x="-624" y="-2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6:11:10.746"/>
    </inkml:context>
    <inkml:brush xml:id="br0">
      <inkml:brushProperty name="width" value="0.35" units="cm"/>
      <inkml:brushProperty name="height" value="0.35" units="cm"/>
      <inkml:brushProperty name="color" value="#728FA5"/>
    </inkml:brush>
  </inkml:definitions>
  <inkml:trace contextRef="#ctx0" brushRef="#br0">0 9 24575,'95'-1'0,"0"0"0,0 1 0,0-1 0,-1 0 0,1 0 0,-4 0 0,-12 0 0,13 0 0,-13 1 0,12 0 0,8 0 0,2 0 0,-3 0 0,-10 0 0,-14 0 0,3 0 0,-13 0 0,-4 0 0,10 0 0,-3 0 0,9 0 0,-2 0 0,-9 0 0,-1 0 0,3 0 0,1 0 0,4 0 0,0 0 0,7 0 0,0 0 0,-2 0 0,0 0 0,2 0 0,0 0 0,-5 0 0,-2 0 0,-9 0 0,-2 0 0,-5 0 0,-2 0 0,35 0 0,-10 0 0,4 0 0,16 0 0,-39 0 0,3 0 0,9 0 0,3 0 0,10 0 0,4 0 0,6 0 0,1 0-215,-26 0 1,0 0 0,1 0 214,5 0 0,2 0 0,-1 0 0,-2 0 0,0 0 0,0 0 0,0 0 0,0 0 0,0 0 0,-4 0 0,-1 0 0,-1 0 0,29 0 0,0 0 0,-31 0 0,0 0 0,0 0 0,30 0 0,-1 0-78,-1 0 0,0 0 78,-3 0 0,-2 0 0,-7 0 0,-2 0 0,-7 1 0,-3 1 0,-13-1 0,-4 1 0,20 2 0,-29 0 638,-19-2-638,-7 1 161,12 0-161,22 0 0,34 1 0,-32-2 0,3 0 0,-2 1 0,-1 0 0,40 3 0,-23 0 0,-17-1 0,-3-2 0,-5 1 0,-8-1 0,-10 1 0,-9 0 0,-9 0 0,-2 1 0,-4-1 0,2 3 0,3-4 0,-1 1 0,19-7 0,-20 2 0,12-2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DE286-D211-7A4A-9518-F1D7F90A9177}" type="datetimeFigureOut">
              <a:rPr lang="en-IT" smtClean="0"/>
              <a:t>14/04/23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CD054-3FA0-0E45-9629-FBF674C3E31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891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003D6D"/>
                </a:solidFill>
                <a:effectLst/>
                <a:latin typeface="Arial" panose="020B0604020202020204" pitchFamily="34" charset="0"/>
              </a:rPr>
              <a:t>Wiener-</a:t>
            </a:r>
            <a:r>
              <a:rPr lang="en-GB" sz="1800" b="1" dirty="0" err="1">
                <a:solidFill>
                  <a:srgbClr val="003D6D"/>
                </a:solidFill>
                <a:effectLst/>
                <a:latin typeface="Arial" panose="020B0604020202020204" pitchFamily="34" charset="0"/>
              </a:rPr>
              <a:t>Hopf</a:t>
            </a:r>
            <a:r>
              <a:rPr lang="en-GB" sz="1800" b="1" dirty="0">
                <a:solidFill>
                  <a:srgbClr val="003D6D"/>
                </a:solidFill>
                <a:effectLst/>
                <a:latin typeface="Arial" panose="020B0604020202020204" pitchFamily="34" charset="0"/>
              </a:rPr>
              <a:t> equations 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CD054-3FA0-0E45-9629-FBF674C3E31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9989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c(n):</a:t>
            </a:r>
            <a:r>
              <a:rPr lang="en-GB" sz="1800" dirty="0">
                <a:effectLst/>
                <a:latin typeface="MSReferenceSansSerif"/>
              </a:rPr>
              <a:t>weight-error vector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</a:t>
            </a:r>
            <a:r>
              <a:rPr lang="en-IT" dirty="0"/>
              <a:t>(n):</a:t>
            </a:r>
            <a:r>
              <a:rPr lang="en-GB" sz="1800" dirty="0">
                <a:effectLst/>
                <a:latin typeface="MSReferenceSansSerif"/>
              </a:rPr>
              <a:t>transformed tap-weights </a:t>
            </a:r>
            <a:endParaRPr lang="en-GB" dirty="0">
              <a:effectLst/>
            </a:endParaRPr>
          </a:p>
          <a:p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CD054-3FA0-0E45-9629-FBF674C3E31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9159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DAAP – HW1 </a:t>
            </a:r>
            <a:r>
              <a:rPr lang="it-IT" dirty="0" err="1"/>
              <a:t>Talking</a:t>
            </a:r>
            <a:r>
              <a:rPr lang="it-IT" dirty="0"/>
              <a:t> </a:t>
            </a:r>
            <a:r>
              <a:rPr lang="it-IT" dirty="0" err="1"/>
              <a:t>Instrument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Xinmeng</a:t>
            </a:r>
            <a:r>
              <a:rPr lang="it-IT" dirty="0">
                <a:solidFill>
                  <a:schemeClr val="bg1"/>
                </a:solidFill>
              </a:rPr>
              <a:t> Luan - 10876787</a:t>
            </a:r>
          </a:p>
          <a:p>
            <a:r>
              <a:rPr lang="it-IT" dirty="0">
                <a:solidFill>
                  <a:schemeClr val="bg1"/>
                </a:solidFill>
              </a:rPr>
              <a:t>Marco Bernasconi - 10669941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Introduction</a:t>
            </a:r>
            <a:endParaRPr lang="it-IT" sz="3600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83B7324-E912-6C6D-DBBF-F7113149F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105" y="2435745"/>
            <a:ext cx="4801677" cy="173677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5EFD95F-24BE-8975-F9E6-A09BBA87F36D}"/>
              </a:ext>
            </a:extLst>
          </p:cNvPr>
          <p:cNvSpPr txBox="1"/>
          <p:nvPr/>
        </p:nvSpPr>
        <p:spPr>
          <a:xfrm>
            <a:off x="1728105" y="3288563"/>
            <a:ext cx="1224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Error_Music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EDFD7-7A95-E7C6-6CAB-A41C2A3246EF}"/>
              </a:ext>
            </a:extLst>
          </p:cNvPr>
          <p:cNvSpPr txBox="1"/>
          <p:nvPr/>
        </p:nvSpPr>
        <p:spPr>
          <a:xfrm>
            <a:off x="3198601" y="2281656"/>
            <a:ext cx="2032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Shaping filter_Speech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D311A-6F7E-2E5F-EBB7-4BF92B58BAD5}"/>
              </a:ext>
            </a:extLst>
          </p:cNvPr>
          <p:cNvSpPr txBox="1"/>
          <p:nvPr/>
        </p:nvSpPr>
        <p:spPr>
          <a:xfrm>
            <a:off x="5264248" y="3304133"/>
            <a:ext cx="1766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b="1" dirty="0">
                <a:solidFill>
                  <a:schemeClr val="tx2"/>
                </a:solidFill>
              </a:rPr>
              <a:t>Talking instrument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14753-2332-BBC0-2524-D83278175093}"/>
              </a:ext>
            </a:extLst>
          </p:cNvPr>
          <p:cNvSpPr txBox="1"/>
          <p:nvPr/>
        </p:nvSpPr>
        <p:spPr>
          <a:xfrm>
            <a:off x="3382083" y="4306565"/>
            <a:ext cx="4457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1. Wiener filtering approach </a:t>
            </a:r>
          </a:p>
          <a:p>
            <a:endParaRPr lang="en-IT" sz="2800" b="1" dirty="0">
              <a:solidFill>
                <a:schemeClr val="tx2"/>
              </a:solidFill>
            </a:endParaRPr>
          </a:p>
          <a:p>
            <a:r>
              <a:rPr lang="en-GB" sz="2800" b="1" dirty="0">
                <a:solidFill>
                  <a:schemeClr val="tx2"/>
                </a:solidFill>
              </a:rPr>
              <a:t>2. steepest descent method </a:t>
            </a:r>
          </a:p>
          <a:p>
            <a:endParaRPr lang="en-IT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A5DBC-188A-24DD-8CD9-255DA0EE0B3B}"/>
              </a:ext>
            </a:extLst>
          </p:cNvPr>
          <p:cNvSpPr/>
          <p:nvPr/>
        </p:nvSpPr>
        <p:spPr>
          <a:xfrm>
            <a:off x="1029956" y="4671219"/>
            <a:ext cx="1798655" cy="566018"/>
          </a:xfrm>
          <a:prstGeom prst="rect">
            <a:avLst/>
          </a:prstGeom>
          <a:solidFill>
            <a:srgbClr val="728F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53869-AE0F-458F-4ABD-B598AB508493}"/>
              </a:ext>
            </a:extLst>
          </p:cNvPr>
          <p:cNvSpPr txBox="1"/>
          <p:nvPr/>
        </p:nvSpPr>
        <p:spPr>
          <a:xfrm>
            <a:off x="288521" y="1541076"/>
            <a:ext cx="7511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j-lt"/>
              </a:rPr>
              <a:t>Goal: I</a:t>
            </a:r>
            <a:r>
              <a:rPr lang="en-GB" sz="1800" dirty="0">
                <a:solidFill>
                  <a:schemeClr val="tx2"/>
                </a:solidFill>
                <a:effectLst/>
                <a:latin typeface="+mj-lt"/>
              </a:rPr>
              <a:t>mplementing a </a:t>
            </a:r>
            <a:r>
              <a:rPr lang="en-GB" sz="1800" i="1" dirty="0">
                <a:solidFill>
                  <a:schemeClr val="tx2"/>
                </a:solidFill>
                <a:effectLst/>
                <a:latin typeface="+mj-lt"/>
              </a:rPr>
              <a:t>Talking Instrument </a:t>
            </a:r>
            <a:r>
              <a:rPr lang="en-GB" sz="1800" dirty="0">
                <a:solidFill>
                  <a:schemeClr val="tx2"/>
                </a:solidFill>
                <a:effectLst/>
                <a:latin typeface="+mj-lt"/>
              </a:rPr>
              <a:t>using (Linear Predictive Coding)  LPC-based cross-synthesis. 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EE8081-4AF8-22CE-40B2-230F2D95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96" y="1367536"/>
            <a:ext cx="4572424" cy="4759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8A2D10-FAA4-1449-819C-07D1FD8CEF67}"/>
              </a:ext>
            </a:extLst>
          </p:cNvPr>
          <p:cNvSpPr/>
          <p:nvPr/>
        </p:nvSpPr>
        <p:spPr>
          <a:xfrm>
            <a:off x="7373817" y="1433672"/>
            <a:ext cx="1650043" cy="665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dirty="0">
                <a:solidFill>
                  <a:schemeClr val="tx1"/>
                </a:solidFill>
              </a:rPr>
              <a:t>Windowing: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C00000"/>
                </a:solidFill>
              </a:rPr>
              <a:t>H</a:t>
            </a:r>
            <a:r>
              <a:rPr lang="en-IT" sz="900" dirty="0">
                <a:solidFill>
                  <a:srgbClr val="C00000"/>
                </a:solidFill>
              </a:rPr>
              <a:t>anning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900" dirty="0">
                <a:solidFill>
                  <a:srgbClr val="C00000"/>
                </a:solidFill>
              </a:rPr>
              <a:t>Stationary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900" dirty="0">
                <a:solidFill>
                  <a:schemeClr val="accent5">
                    <a:lumMod val="75000"/>
                  </a:schemeClr>
                </a:solidFill>
              </a:rPr>
              <a:t>COLA (hop-size: 25%)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olo 1">
            <a:extLst>
              <a:ext uri="{FF2B5EF4-FFF2-40B4-BE49-F238E27FC236}">
                <a16:creationId xmlns:a16="http://schemas.microsoft.com/office/drawing/2014/main" id="{AEB63082-49A5-3DA3-0433-6D80AA37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093ED-1338-E9F0-FCAD-45DF02711285}"/>
              </a:ext>
            </a:extLst>
          </p:cNvPr>
          <p:cNvCxnSpPr>
            <a:cxnSpLocks/>
          </p:cNvCxnSpPr>
          <p:nvPr/>
        </p:nvCxnSpPr>
        <p:spPr>
          <a:xfrm flipH="1">
            <a:off x="6908040" y="1833523"/>
            <a:ext cx="550519" cy="35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7C54EF-A585-1BA2-50D5-C48910D925FD}"/>
              </a:ext>
            </a:extLst>
          </p:cNvPr>
          <p:cNvCxnSpPr>
            <a:cxnSpLocks/>
          </p:cNvCxnSpPr>
          <p:nvPr/>
        </p:nvCxnSpPr>
        <p:spPr>
          <a:xfrm flipH="1">
            <a:off x="6726286" y="2031357"/>
            <a:ext cx="732273" cy="10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9D0EFE-7003-865A-A783-A603626AB786}"/>
              </a:ext>
            </a:extLst>
          </p:cNvPr>
          <p:cNvCxnSpPr>
            <a:cxnSpLocks/>
          </p:cNvCxnSpPr>
          <p:nvPr/>
        </p:nvCxnSpPr>
        <p:spPr>
          <a:xfrm flipH="1">
            <a:off x="4075683" y="2031357"/>
            <a:ext cx="3382876" cy="2870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DFD3577-7332-3CD9-2D96-EC2E88AAE9BB}"/>
                  </a:ext>
                </a:extLst>
              </p:cNvPr>
              <p:cNvSpPr/>
              <p:nvPr/>
            </p:nvSpPr>
            <p:spPr>
              <a:xfrm>
                <a:off x="149674" y="1451782"/>
                <a:ext cx="2475185" cy="188463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000" dirty="0">
                    <a:solidFill>
                      <a:schemeClr val="tx1"/>
                    </a:solidFill>
                  </a:rPr>
                  <a:t>O</a:t>
                </a:r>
                <a:r>
                  <a:rPr lang="en-IT" sz="1000" dirty="0">
                    <a:solidFill>
                      <a:schemeClr val="tx1"/>
                    </a:solidFill>
                  </a:rPr>
                  <a:t>rders of filters (p)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For piano, p is small, since we are just interested in the pitch, we want to extract the peak of the spectrogram.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For speech, p is large, since we want to get the accurate spectrogram of the speech, as formant.</a:t>
                </a:r>
                <a:endParaRPr lang="en-IT" sz="10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P</a:t>
                </a:r>
                <a:r>
                  <a:rPr lang="en-IT" sz="1000" dirty="0">
                    <a:solidFill>
                      <a:schemeClr val="tx1"/>
                    </a:solidFill>
                  </a:rPr>
                  <a:t>iano: 10  ( </a:t>
                </a:r>
                <a:r>
                  <a:rPr lang="en-GB" sz="1000" dirty="0">
                    <a:solidFill>
                      <a:schemeClr val="tx1"/>
                    </a:solidFill>
                  </a:rPr>
                  <a:t>get 5 peaks, p = 10)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schemeClr val="tx1"/>
                    </a:solidFill>
                  </a:rPr>
                  <a:t>S</a:t>
                </a:r>
                <a:r>
                  <a:rPr lang="en-IT" sz="1000" dirty="0">
                    <a:solidFill>
                      <a:schemeClr val="tx1"/>
                    </a:solidFill>
                  </a:rPr>
                  <a:t>peech: 46 (44100/1000 = 44.1, 44+2 = 46) </a:t>
                </a:r>
                <a:r>
                  <a:rPr lang="en-IT" sz="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IT" sz="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IT" sz="9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DFD3577-7332-3CD9-2D96-EC2E88AAE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4" y="1451782"/>
                <a:ext cx="2475185" cy="18846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498863-B60B-24EB-E7BF-031883A26FC1}"/>
              </a:ext>
            </a:extLst>
          </p:cNvPr>
          <p:cNvCxnSpPr>
            <a:cxnSpLocks/>
          </p:cNvCxnSpPr>
          <p:nvPr/>
        </p:nvCxnSpPr>
        <p:spPr>
          <a:xfrm flipV="1">
            <a:off x="2624859" y="2375992"/>
            <a:ext cx="290075" cy="31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6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Comparison</a:t>
            </a:r>
            <a:endParaRPr lang="it-IT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815E86-CD3E-2467-5068-BB2BCCE19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94" y="1346598"/>
            <a:ext cx="6025896" cy="4519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6D3E4-BF8C-84F6-0014-A232D1E553E4}"/>
              </a:ext>
            </a:extLst>
          </p:cNvPr>
          <p:cNvSpPr txBox="1"/>
          <p:nvPr/>
        </p:nvSpPr>
        <p:spPr>
          <a:xfrm>
            <a:off x="6437376" y="3059668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Spectrogram comparision </a:t>
            </a:r>
          </a:p>
        </p:txBody>
      </p:sp>
    </p:spTree>
    <p:extLst>
      <p:ext uri="{BB962C8B-B14F-4D97-AF65-F5344CB8AC3E}">
        <p14:creationId xmlns:p14="http://schemas.microsoft.com/office/powerpoint/2010/main" val="53342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Comparison</a:t>
            </a:r>
            <a:endParaRPr lang="it-IT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14:cNvPr>
              <p14:cNvContentPartPr/>
              <p14:nvPr/>
            </p14:nvContentPartPr>
            <p14:xfrm>
              <a:off x="308794" y="6514560"/>
              <a:ext cx="27910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9636F-7D17-4AE0-F634-5095B7AED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94" y="6451920"/>
                <a:ext cx="2916720" cy="162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C609221-3202-A656-A4DC-4FB639A1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66"/>
            <a:ext cx="4822873" cy="4152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57869-D807-9803-6871-6ECFBEC575BA}"/>
              </a:ext>
            </a:extLst>
          </p:cNvPr>
          <p:cNvSpPr txBox="1"/>
          <p:nvPr/>
        </p:nvSpPr>
        <p:spPr>
          <a:xfrm>
            <a:off x="1098095" y="1460037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Piano Transient Behaviour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2044537-6C40-9B36-51FE-6EDC91277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52" y="1714566"/>
            <a:ext cx="4269612" cy="4152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4AEA7-5364-8E19-A636-EDE224BF6E77}"/>
              </a:ext>
            </a:extLst>
          </p:cNvPr>
          <p:cNvSpPr txBox="1"/>
          <p:nvPr/>
        </p:nvSpPr>
        <p:spPr>
          <a:xfrm>
            <a:off x="5400697" y="1459468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Speech Transient Behaviour</a:t>
            </a:r>
          </a:p>
        </p:txBody>
      </p:sp>
    </p:spTree>
    <p:extLst>
      <p:ext uri="{BB962C8B-B14F-4D97-AF65-F5344CB8AC3E}">
        <p14:creationId xmlns:p14="http://schemas.microsoft.com/office/powerpoint/2010/main" val="104980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830</TotalTime>
  <Words>188</Words>
  <Application>Microsoft Macintosh PowerPoint</Application>
  <PresentationFormat>On-screen Show (4:3)</PresentationFormat>
  <Paragraphs>34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MSReferenceSansSerif</vt:lpstr>
      <vt:lpstr>Arial</vt:lpstr>
      <vt:lpstr>Calibri</vt:lpstr>
      <vt:lpstr>Cambria Math</vt:lpstr>
      <vt:lpstr>Wingdings</vt:lpstr>
      <vt:lpstr>POLI</vt:lpstr>
      <vt:lpstr>Titolo presentazione sottotitolo</vt:lpstr>
      <vt:lpstr>Introduction</vt:lpstr>
      <vt:lpstr>Pipeline</vt:lpstr>
      <vt:lpstr>Comparison</vt:lpstr>
      <vt:lpstr>Comparison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Microsoft Office User</cp:lastModifiedBy>
  <cp:revision>29</cp:revision>
  <dcterms:created xsi:type="dcterms:W3CDTF">2015-05-26T12:27:57Z</dcterms:created>
  <dcterms:modified xsi:type="dcterms:W3CDTF">2023-04-14T15:17:55Z</dcterms:modified>
</cp:coreProperties>
</file>